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7" r:id="rId4"/>
    <p:sldId id="269" r:id="rId5"/>
    <p:sldId id="268" r:id="rId6"/>
    <p:sldId id="274" r:id="rId7"/>
    <p:sldId id="294" r:id="rId9"/>
    <p:sldId id="276" r:id="rId10"/>
    <p:sldId id="277" r:id="rId11"/>
    <p:sldId id="278" r:id="rId12"/>
    <p:sldId id="290" r:id="rId13"/>
    <p:sldId id="281" r:id="rId14"/>
    <p:sldId id="284" r:id="rId15"/>
    <p:sldId id="279" r:id="rId16"/>
    <p:sldId id="283" r:id="rId17"/>
    <p:sldId id="292" r:id="rId18"/>
    <p:sldId id="293" r:id="rId19"/>
    <p:sldId id="299" r:id="rId20"/>
    <p:sldId id="273" r:id="rId21"/>
    <p:sldId id="295" r:id="rId22"/>
    <p:sldId id="271" r:id="rId23"/>
    <p:sldId id="298" r:id="rId24"/>
    <p:sldId id="286" r:id="rId25"/>
    <p:sldId id="287" r:id="rId26"/>
    <p:sldId id="288" r:id="rId27"/>
    <p:sldId id="272" r:id="rId28"/>
    <p:sldId id="296" r:id="rId29"/>
    <p:sldId id="297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BC37B36-231E-4FC7-BF8A-8745A2C5CAD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056E4B-DC48-4A13-81C7-B0DA2D12FAE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模板：</a:t>
            </a:r>
            <a:r>
              <a:rPr lang="en-US" altLang="zh-CN" smtClean="0">
                <a:solidFill>
                  <a:srgbClr val="4A452A"/>
                </a:solidFill>
                <a:hlinkClick r:id="rId3"/>
              </a:rPr>
              <a:t>www.1ppt.com/moban/</a:t>
            </a:r>
            <a:r>
              <a:rPr lang="en-US" altLang="zh-CN" smtClean="0">
                <a:solidFill>
                  <a:srgbClr val="4A452A"/>
                </a:solidFill>
              </a:rPr>
              <a:t>                  PPT</a:t>
            </a:r>
            <a:r>
              <a:rPr lang="zh-CN" altLang="en-US" smtClean="0">
                <a:solidFill>
                  <a:srgbClr val="4A452A"/>
                </a:solidFill>
              </a:rPr>
              <a:t>素材：</a:t>
            </a:r>
            <a:r>
              <a:rPr lang="en-US" altLang="zh-CN" smtClean="0">
                <a:solidFill>
                  <a:srgbClr val="4A452A"/>
                </a:solidFill>
                <a:hlinkClick r:id="rId4"/>
              </a:rPr>
              <a:t>www.1ppt.com/sucai/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背景：</a:t>
            </a:r>
            <a:r>
              <a:rPr lang="en-US" altLang="zh-CN" smtClean="0">
                <a:solidFill>
                  <a:srgbClr val="4A452A"/>
                </a:solidFill>
                <a:hlinkClick r:id="rId5"/>
              </a:rPr>
              <a:t>www.1ppt.com/beijing/</a:t>
            </a:r>
            <a:r>
              <a:rPr lang="en-US" altLang="zh-CN" smtClean="0">
                <a:solidFill>
                  <a:srgbClr val="4A452A"/>
                </a:solidFill>
              </a:rPr>
              <a:t>                   PPT</a:t>
            </a:r>
            <a:r>
              <a:rPr lang="zh-CN" altLang="en-US" smtClean="0">
                <a:solidFill>
                  <a:srgbClr val="4A452A"/>
                </a:solidFill>
              </a:rPr>
              <a:t>图表：</a:t>
            </a:r>
            <a:r>
              <a:rPr lang="en-US" altLang="zh-CN" smtClean="0">
                <a:solidFill>
                  <a:srgbClr val="4A452A"/>
                </a:solidFill>
                <a:hlinkClick r:id="rId6"/>
              </a:rPr>
              <a:t>www.1ppt.com/tubiao/</a:t>
            </a:r>
            <a:r>
              <a:rPr lang="en-US" altLang="zh-CN" smtClean="0">
                <a:solidFill>
                  <a:srgbClr val="4A452A"/>
                </a:solidFill>
              </a:rPr>
              <a:t>     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下载：</a:t>
            </a:r>
            <a:r>
              <a:rPr lang="en-US" altLang="zh-CN" smtClean="0">
                <a:solidFill>
                  <a:srgbClr val="4A452A"/>
                </a:solidFill>
                <a:hlinkClick r:id="rId7"/>
              </a:rPr>
              <a:t>www.1ppt.com/xiazai/</a:t>
            </a:r>
            <a:r>
              <a:rPr lang="en-US" altLang="zh-CN" smtClean="0">
                <a:solidFill>
                  <a:srgbClr val="4A452A"/>
                </a:solidFill>
              </a:rPr>
              <a:t>                     PPT</a:t>
            </a:r>
            <a:r>
              <a:rPr lang="zh-CN" altLang="en-US" smtClean="0">
                <a:solidFill>
                  <a:srgbClr val="4A452A"/>
                </a:solidFill>
              </a:rPr>
              <a:t>教程： </a:t>
            </a:r>
            <a:r>
              <a:rPr lang="en-US" altLang="zh-CN" smtClean="0">
                <a:solidFill>
                  <a:srgbClr val="4A452A"/>
                </a:solidFill>
                <a:hlinkClick r:id="rId8"/>
              </a:rPr>
              <a:t>www.1ppt.com/powerpoint/</a:t>
            </a:r>
            <a:r>
              <a:rPr lang="en-US" altLang="zh-CN" smtClean="0">
                <a:solidFill>
                  <a:srgbClr val="4A452A"/>
                </a:solidFill>
              </a:rPr>
              <a:t>     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资料下载：</a:t>
            </a:r>
            <a:r>
              <a:rPr lang="en-US" altLang="zh-CN" smtClean="0">
                <a:solidFill>
                  <a:srgbClr val="4A452A"/>
                </a:solidFill>
                <a:hlinkClick r:id="rId9"/>
              </a:rPr>
              <a:t>www.1ppt.com/ziliao/</a:t>
            </a:r>
            <a:r>
              <a:rPr lang="en-US" altLang="zh-CN" smtClean="0">
                <a:solidFill>
                  <a:srgbClr val="4A452A"/>
                </a:solidFill>
              </a:rPr>
              <a:t>                   </a:t>
            </a:r>
            <a:r>
              <a:rPr lang="zh-CN" altLang="en-US" smtClean="0">
                <a:solidFill>
                  <a:srgbClr val="4A452A"/>
                </a:solidFill>
              </a:rPr>
              <a:t>范文下载：</a:t>
            </a:r>
            <a:r>
              <a:rPr lang="en-US" altLang="zh-CN" smtClean="0">
                <a:solidFill>
                  <a:srgbClr val="4A452A"/>
                </a:solidFill>
                <a:hlinkClick r:id="rId10"/>
              </a:rPr>
              <a:t>www.1ppt.com/fanwen/</a:t>
            </a:r>
            <a:r>
              <a:rPr lang="en-US" altLang="zh-CN" smtClean="0">
                <a:solidFill>
                  <a:srgbClr val="4A452A"/>
                </a:solidFill>
              </a:rPr>
              <a:t>            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试卷下载：</a:t>
            </a:r>
            <a:r>
              <a:rPr lang="en-US" altLang="zh-CN" smtClean="0">
                <a:solidFill>
                  <a:srgbClr val="4A452A"/>
                </a:solidFill>
                <a:hlinkClick r:id="rId11"/>
              </a:rPr>
              <a:t>www.1ppt.com/shiti/</a:t>
            </a:r>
            <a:r>
              <a:rPr lang="en-US" altLang="zh-CN" smtClean="0">
                <a:solidFill>
                  <a:srgbClr val="4A452A"/>
                </a:solidFill>
              </a:rPr>
              <a:t>                     </a:t>
            </a:r>
            <a:r>
              <a:rPr lang="zh-CN" altLang="en-US" smtClean="0">
                <a:solidFill>
                  <a:srgbClr val="4A452A"/>
                </a:solidFill>
              </a:rPr>
              <a:t>教案下载：</a:t>
            </a:r>
            <a:r>
              <a:rPr lang="en-US" altLang="zh-CN" smtClean="0">
                <a:solidFill>
                  <a:srgbClr val="4A452A"/>
                </a:solidFill>
                <a:hlinkClick r:id="rId12"/>
              </a:rPr>
              <a:t>www.1ppt.com/jiaoan/</a:t>
            </a:r>
            <a:r>
              <a:rPr lang="en-US" altLang="zh-CN" smtClean="0">
                <a:solidFill>
                  <a:srgbClr val="4A452A"/>
                </a:solidFill>
              </a:rPr>
              <a:t>              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zh-CN" smtClean="0">
                <a:solidFill>
                  <a:srgbClr val="4A452A"/>
                </a:solidFill>
              </a:rPr>
              <a:t>PPT</a:t>
            </a:r>
            <a:r>
              <a:rPr lang="zh-CN" altLang="en-US" smtClean="0">
                <a:solidFill>
                  <a:srgbClr val="4A452A"/>
                </a:solidFill>
              </a:rPr>
              <a:t>论坛：</a:t>
            </a:r>
            <a:r>
              <a:rPr lang="en-US" altLang="zh-CN" smtClean="0">
                <a:solidFill>
                  <a:srgbClr val="4A452A"/>
                </a:solidFill>
                <a:hlinkClick r:id="rId13"/>
              </a:rPr>
              <a:t>www.1ppt.cn</a:t>
            </a:r>
            <a:r>
              <a:rPr lang="en-US" altLang="zh-CN" smtClean="0">
                <a:solidFill>
                  <a:srgbClr val="4A452A"/>
                </a:solidFill>
              </a:rPr>
              <a:t>                                      PPT</a:t>
            </a:r>
            <a:r>
              <a:rPr lang="zh-CN" altLang="en-US" smtClean="0">
                <a:solidFill>
                  <a:srgbClr val="4A452A"/>
                </a:solidFill>
              </a:rPr>
              <a:t>课件：</a:t>
            </a:r>
            <a:r>
              <a:rPr lang="en-US" altLang="zh-CN" smtClean="0">
                <a:solidFill>
                  <a:srgbClr val="4A452A"/>
                </a:solidFill>
                <a:hlinkClick r:id="rId14"/>
              </a:rPr>
              <a:t>www.1ppt.com/kejian/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语文课件：</a:t>
            </a:r>
            <a:r>
              <a:rPr lang="en-US" altLang="zh-CN" smtClean="0">
                <a:solidFill>
                  <a:srgbClr val="4A452A"/>
                </a:solidFill>
                <a:hlinkClick r:id="rId15"/>
              </a:rPr>
              <a:t>www.1ppt.com/kejian/yuwen/</a:t>
            </a:r>
            <a:r>
              <a:rPr lang="en-US" altLang="zh-CN" smtClean="0">
                <a:solidFill>
                  <a:srgbClr val="4A452A"/>
                </a:solidFill>
              </a:rPr>
              <a:t>    </a:t>
            </a:r>
            <a:r>
              <a:rPr lang="zh-CN" altLang="en-US" smtClean="0">
                <a:solidFill>
                  <a:srgbClr val="4A452A"/>
                </a:solidFill>
              </a:rPr>
              <a:t>数学课件：</a:t>
            </a:r>
            <a:r>
              <a:rPr lang="en-US" altLang="zh-CN" smtClean="0">
                <a:solidFill>
                  <a:srgbClr val="4A452A"/>
                </a:solidFill>
                <a:hlinkClick r:id="rId16"/>
              </a:rPr>
              <a:t>www.1ppt.com/kejian/shuxue/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英语课件：</a:t>
            </a:r>
            <a:r>
              <a:rPr lang="en-US" altLang="zh-CN" smtClean="0">
                <a:solidFill>
                  <a:srgbClr val="4A452A"/>
                </a:solidFill>
                <a:hlinkClick r:id="rId17"/>
              </a:rPr>
              <a:t>www.1ppt.com/kejian/yingyu/</a:t>
            </a:r>
            <a:r>
              <a:rPr lang="en-US" altLang="zh-CN" smtClean="0">
                <a:solidFill>
                  <a:srgbClr val="4A452A"/>
                </a:solidFill>
              </a:rPr>
              <a:t>    </a:t>
            </a:r>
            <a:r>
              <a:rPr lang="zh-CN" altLang="en-US" smtClean="0">
                <a:solidFill>
                  <a:srgbClr val="4A452A"/>
                </a:solidFill>
              </a:rPr>
              <a:t>美术课件：</a:t>
            </a:r>
            <a:r>
              <a:rPr lang="en-US" altLang="zh-CN" smtClean="0">
                <a:solidFill>
                  <a:srgbClr val="4A452A"/>
                </a:solidFill>
                <a:hlinkClick r:id="rId18"/>
              </a:rPr>
              <a:t>www.1ppt.com/kejian/meishu/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科学课件：</a:t>
            </a:r>
            <a:r>
              <a:rPr lang="en-US" altLang="zh-CN" smtClean="0">
                <a:solidFill>
                  <a:srgbClr val="4A452A"/>
                </a:solidFill>
                <a:hlinkClick r:id="rId19"/>
              </a:rPr>
              <a:t>www.1ppt.com/kejian/kexue/</a:t>
            </a:r>
            <a:r>
              <a:rPr lang="en-US" altLang="zh-CN" smtClean="0">
                <a:solidFill>
                  <a:srgbClr val="4A452A"/>
                </a:solidFill>
              </a:rPr>
              <a:t>     </a:t>
            </a:r>
            <a:r>
              <a:rPr lang="zh-CN" altLang="en-US" smtClean="0">
                <a:solidFill>
                  <a:srgbClr val="4A452A"/>
                </a:solidFill>
              </a:rPr>
              <a:t>物理课件：</a:t>
            </a:r>
            <a:r>
              <a:rPr lang="en-US" altLang="zh-CN" smtClean="0">
                <a:solidFill>
                  <a:srgbClr val="4A452A"/>
                </a:solidFill>
                <a:hlinkClick r:id="rId20"/>
              </a:rPr>
              <a:t>www.1ppt.com/kejian/wuli/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化学课件：</a:t>
            </a:r>
            <a:r>
              <a:rPr lang="en-US" altLang="zh-CN" smtClean="0">
                <a:solidFill>
                  <a:srgbClr val="4A452A"/>
                </a:solidFill>
                <a:hlinkClick r:id="rId21"/>
              </a:rPr>
              <a:t>www.1ppt.com/kejian/huaxue/</a:t>
            </a:r>
            <a:r>
              <a:rPr lang="en-US" altLang="zh-CN" smtClean="0">
                <a:solidFill>
                  <a:srgbClr val="4A452A"/>
                </a:solidFill>
              </a:rPr>
              <a:t>  </a:t>
            </a:r>
            <a:r>
              <a:rPr lang="zh-CN" altLang="en-US" smtClean="0">
                <a:solidFill>
                  <a:srgbClr val="4A452A"/>
                </a:solidFill>
              </a:rPr>
              <a:t>生物课件：</a:t>
            </a:r>
            <a:r>
              <a:rPr lang="en-US" altLang="zh-CN" smtClean="0">
                <a:solidFill>
                  <a:srgbClr val="4A452A"/>
                </a:solidFill>
                <a:hlinkClick r:id="rId22"/>
              </a:rPr>
              <a:t>www.1ppt.com/kejian/shengwu/</a:t>
            </a:r>
            <a:r>
              <a:rPr lang="en-US" altLang="zh-CN" smtClean="0">
                <a:solidFill>
                  <a:srgbClr val="4A452A"/>
                </a:solidFill>
              </a:rPr>
              <a:t>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r>
              <a:rPr lang="zh-CN" altLang="en-US" smtClean="0">
                <a:solidFill>
                  <a:srgbClr val="4A452A"/>
                </a:solidFill>
              </a:rPr>
              <a:t>地理课件：</a:t>
            </a:r>
            <a:r>
              <a:rPr lang="en-US" altLang="zh-CN" smtClean="0">
                <a:solidFill>
                  <a:srgbClr val="4A452A"/>
                </a:solidFill>
                <a:hlinkClick r:id="rId23"/>
              </a:rPr>
              <a:t>www.1ppt.com/kejian/dili/</a:t>
            </a:r>
            <a:r>
              <a:rPr lang="en-US" altLang="zh-CN" smtClean="0">
                <a:solidFill>
                  <a:srgbClr val="4A452A"/>
                </a:solidFill>
              </a:rPr>
              <a:t>          </a:t>
            </a:r>
            <a:r>
              <a:rPr lang="zh-CN" altLang="en-US" smtClean="0">
                <a:solidFill>
                  <a:srgbClr val="4A452A"/>
                </a:solidFill>
              </a:rPr>
              <a:t>历史课件：</a:t>
            </a:r>
            <a:r>
              <a:rPr lang="en-US" altLang="zh-CN" smtClean="0">
                <a:solidFill>
                  <a:srgbClr val="4A452A"/>
                </a:solidFill>
                <a:hlinkClick r:id="rId24"/>
              </a:rPr>
              <a:t>www.1ppt.com/kejian/lishi/</a:t>
            </a:r>
            <a:r>
              <a:rPr lang="en-US" altLang="zh-CN" smtClean="0">
                <a:solidFill>
                  <a:srgbClr val="4A452A"/>
                </a:solidFill>
              </a:rPr>
              <a:t>  </a:t>
            </a:r>
            <a:endParaRPr lang="en-US" altLang="zh-CN" smtClean="0">
              <a:solidFill>
                <a:srgbClr val="4A452A"/>
              </a:solidFill>
            </a:endParaRPr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B78BCE-9A0E-4E60-9B18-DA59A63106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1922462" y="17491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7EA4A6B3-2620-47BE-86B7-0182EDFBEA0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9B119DE8-C21C-4542-B2A0-D2C14745FE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单击图标添加图表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DA2F8E10-300A-4F66-95F9-BD6AC1B8AC4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6C355E-6EBC-470E-AD3C-E5083DF3A56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573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17B3DE7D-EEB1-4C73-AF72-E9C929890B4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68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22108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76988" y="59928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E99A3874-22E3-443B-9940-06B733CA39A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DCF244F9-C512-4238-AEED-5AC07EE1D7D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20615DF3-25AD-45E4-8A6D-BB5EFDD0C94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E9B35C2B-D4BC-43AA-91E0-40C135B1C11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9E12300A-1883-45EC-B30D-145576D2378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57FB7812-E70B-4290-9F74-E35307E2729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dirty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mtClean="0"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FDB77583-E813-469C-8357-D446B4AC694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17575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文本占位符 5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203041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just" rtl="0" fontAlgn="base">
        <a:lnSpc>
          <a:spcPct val="15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age.baidu.com/i?ct=201326592&amp;z=0&amp;flag=1&amp;pn=17&amp;cl=2&amp;lm=-1&amp;cm=1&amp;sc=0&amp;rn=16&amp;tn=baiduimagedetail&amp;word=&#20449;&#31665;&amp;in=18" TargetMode="External"/><Relationship Id="rId3" Type="http://schemas.openxmlformats.org/officeDocument/2006/relationships/image" Target="../media/image15.jpeg"/><Relationship Id="rId2" Type="http://schemas.openxmlformats.org/officeDocument/2006/relationships/hyperlink" Target="http://image.baidu.com/i?ct=201326592&amp;z=0&amp;flag=1&amp;pn=16&amp;cl=2&amp;lm=-1&amp;cm=1&amp;sc=0&amp;rn=16&amp;tn=baiduimagedetail&amp;word=&#20449;&#31665;&amp;in=17" TargetMode="Externa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1785938"/>
            <a:ext cx="9144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b="1">
                <a:solidFill>
                  <a:srgbClr val="FF0000"/>
                </a:solidFill>
              </a:rPr>
              <a:t>ie  üe  er</a:t>
            </a:r>
            <a:endParaRPr lang="en-US" altLang="zh-CN" sz="9600" b="1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36867" name="Picture 2" descr="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4787900" y="836613"/>
            <a:ext cx="1368425" cy="2947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ü</a:t>
            </a:r>
            <a:endParaRPr lang="zh-CN" altLang="en-US" sz="9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9" name="WordArt 4"/>
          <p:cNvSpPr>
            <a:spLocks noChangeArrowheads="1" noChangeShapeType="1" noTextEdit="1"/>
          </p:cNvSpPr>
          <p:nvPr/>
        </p:nvSpPr>
        <p:spPr bwMode="auto">
          <a:xfrm>
            <a:off x="6156325" y="1557338"/>
            <a:ext cx="1584325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endParaRPr lang="zh-CN" altLang="en-US" sz="9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4716463" y="1412875"/>
            <a:ext cx="1368425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u</a:t>
            </a:r>
            <a:endParaRPr lang="zh-CN" altLang="en-US" sz="9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6871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2016125" cy="1504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变一变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2843213" y="1484313"/>
            <a:ext cx="1800225" cy="2879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y</a:t>
            </a:r>
            <a:endParaRPr lang="zh-CN" altLang="en-US" sz="9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3" grpId="0" animBg="1"/>
      <p:bldP spid="378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37891" name="Picture 2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04938" y="-315913"/>
            <a:ext cx="10548938" cy="72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1203325" y="1773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31913" y="3860800"/>
            <a:ext cx="6540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Comic Sans MS" panose="030F0702030302020204" pitchFamily="66" charset="0"/>
                <a:ea typeface="Dotum" pitchFamily="34" charset="-127"/>
              </a:rPr>
              <a:t>y</a:t>
            </a:r>
            <a:r>
              <a:rPr lang="en-US" altLang="zh-CN" sz="6000" b="1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uē  </a:t>
            </a:r>
            <a:r>
              <a:rPr lang="en-US" altLang="zh-CN" sz="6000">
                <a:solidFill>
                  <a:srgbClr val="FF0000"/>
                </a:solidFill>
                <a:latin typeface="Comic Sans MS" panose="030F0702030302020204" pitchFamily="66" charset="0"/>
                <a:ea typeface="Dotum" pitchFamily="34" charset="-127"/>
              </a:rPr>
              <a:t>y</a:t>
            </a:r>
            <a:r>
              <a:rPr lang="en-US" altLang="zh-CN" sz="6000" b="1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ué  </a:t>
            </a:r>
            <a:r>
              <a:rPr lang="en-US" altLang="zh-CN" sz="6000">
                <a:solidFill>
                  <a:srgbClr val="FF0000"/>
                </a:solidFill>
                <a:latin typeface="Comic Sans MS" panose="030F0702030302020204" pitchFamily="66" charset="0"/>
                <a:ea typeface="Dotum" pitchFamily="34" charset="-127"/>
              </a:rPr>
              <a:t>y</a:t>
            </a:r>
            <a:r>
              <a:rPr lang="en-US" altLang="zh-CN" sz="6000" b="1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uě  </a:t>
            </a:r>
            <a:r>
              <a:rPr lang="en-US" altLang="zh-CN" sz="6000">
                <a:solidFill>
                  <a:srgbClr val="FF0000"/>
                </a:solidFill>
                <a:latin typeface="Comic Sans MS" panose="030F0702030302020204" pitchFamily="66" charset="0"/>
                <a:ea typeface="Dotum" pitchFamily="34" charset="-127"/>
              </a:rPr>
              <a:t>y</a:t>
            </a:r>
            <a:r>
              <a:rPr lang="en-US" altLang="zh-CN" sz="6000" b="1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uè</a:t>
            </a:r>
            <a:endParaRPr lang="en-US" altLang="zh-CN" sz="6000" b="1">
              <a:solidFill>
                <a:srgbClr val="FF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87900" y="333375"/>
            <a:ext cx="3889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ea typeface="黑体" panose="02010609060101010101" pitchFamily="49" charset="-122"/>
              </a:rPr>
              <a:t>整体认读音节</a:t>
            </a:r>
            <a:endParaRPr lang="zh-CN" altLang="en-US" sz="4800" b="1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38915" name="Picture 2" descr="旋转 u=4207992403,4261676495&amp;fm=23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971550" y="260350"/>
            <a:ext cx="4572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000" b="1"/>
              <a:t>n</a:t>
            </a:r>
            <a:endParaRPr lang="en-US" altLang="zh-CN" sz="6000" b="1"/>
          </a:p>
          <a:p>
            <a:r>
              <a:rPr lang="en-US" altLang="zh-CN" sz="6000" b="1"/>
              <a:t>       üe</a:t>
            </a:r>
            <a:endParaRPr lang="en-US" altLang="zh-CN" sz="6000" b="1"/>
          </a:p>
          <a:p>
            <a:r>
              <a:rPr lang="en-US" altLang="zh-CN" sz="6000" b="1"/>
              <a:t>l</a:t>
            </a:r>
            <a:endParaRPr lang="en-US" altLang="zh-CN" sz="6000" b="1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84538"/>
            <a:ext cx="9144000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547813" y="908050"/>
            <a:ext cx="6477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 flipV="1">
            <a:off x="1403350" y="2060575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V="1">
            <a:off x="3492500" y="90805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3492500" y="1989138"/>
            <a:ext cx="7921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4335463" y="392113"/>
            <a:ext cx="1517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(</a:t>
            </a:r>
            <a:r>
              <a:rPr lang="en-US" altLang="zh-CN" sz="4400" b="1">
                <a:solidFill>
                  <a:srgbClr val="FF3300"/>
                </a:solidFill>
              </a:rPr>
              <a:t>nüe</a:t>
            </a:r>
            <a:r>
              <a:rPr lang="en-US" altLang="zh-CN" sz="4000" b="1"/>
              <a:t>)</a:t>
            </a:r>
            <a:endParaRPr lang="en-US" altLang="zh-CN" sz="4000" b="1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4356100" y="2205038"/>
            <a:ext cx="1516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</a:t>
            </a:r>
            <a:r>
              <a:rPr lang="en-US" altLang="zh-CN" sz="4000" b="1"/>
              <a:t>( </a:t>
            </a:r>
            <a:r>
              <a:rPr lang="en-US" altLang="zh-CN" sz="4400" b="1">
                <a:solidFill>
                  <a:srgbClr val="FF3300"/>
                </a:solidFill>
              </a:rPr>
              <a:t>lüe</a:t>
            </a:r>
            <a:r>
              <a:rPr lang="en-US" altLang="zh-CN" sz="4000" b="1"/>
              <a:t>)</a:t>
            </a:r>
            <a:endParaRPr lang="en-US" altLang="zh-CN" sz="4000" b="1"/>
          </a:p>
        </p:txBody>
      </p:sp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1042988" y="3357563"/>
            <a:ext cx="4562475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FF3300"/>
                </a:solidFill>
              </a:rPr>
              <a:t>j</a:t>
            </a:r>
            <a:endParaRPr lang="en-US" altLang="zh-CN" sz="6600" b="1">
              <a:solidFill>
                <a:srgbClr val="FF3300"/>
              </a:solidFill>
            </a:endParaRPr>
          </a:p>
          <a:p>
            <a:r>
              <a:rPr lang="en-US" altLang="zh-CN" sz="6600" b="1">
                <a:solidFill>
                  <a:srgbClr val="FF3300"/>
                </a:solidFill>
              </a:rPr>
              <a:t>q    üe</a:t>
            </a:r>
            <a:endParaRPr lang="en-US" altLang="zh-CN" sz="6600" b="1">
              <a:solidFill>
                <a:srgbClr val="FF3300"/>
              </a:solidFill>
            </a:endParaRPr>
          </a:p>
          <a:p>
            <a:r>
              <a:rPr lang="en-US" altLang="zh-CN" sz="6600" b="1">
                <a:solidFill>
                  <a:srgbClr val="FF3300"/>
                </a:solidFill>
              </a:rPr>
              <a:t>x</a:t>
            </a:r>
            <a:endParaRPr lang="en-US" altLang="zh-CN" sz="6600" b="1">
              <a:solidFill>
                <a:srgbClr val="FF3300"/>
              </a:solidFill>
            </a:endParaRPr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1908175" y="3933825"/>
            <a:ext cx="792163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1979613" y="50133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7" name="Line 14"/>
          <p:cNvSpPr>
            <a:spLocks noChangeShapeType="1"/>
          </p:cNvSpPr>
          <p:nvPr/>
        </p:nvSpPr>
        <p:spPr bwMode="auto">
          <a:xfrm flipV="1">
            <a:off x="2051050" y="5516563"/>
            <a:ext cx="6492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8" name="Line 15"/>
          <p:cNvSpPr>
            <a:spLocks noChangeShapeType="1"/>
          </p:cNvSpPr>
          <p:nvPr/>
        </p:nvSpPr>
        <p:spPr bwMode="auto">
          <a:xfrm flipV="1">
            <a:off x="4067175" y="4005263"/>
            <a:ext cx="649288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9" name="Line 16"/>
          <p:cNvSpPr>
            <a:spLocks noChangeShapeType="1"/>
          </p:cNvSpPr>
          <p:nvPr/>
        </p:nvSpPr>
        <p:spPr bwMode="auto">
          <a:xfrm>
            <a:off x="4140200" y="501332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0" name="Line 17"/>
          <p:cNvSpPr>
            <a:spLocks noChangeShapeType="1"/>
          </p:cNvSpPr>
          <p:nvPr/>
        </p:nvSpPr>
        <p:spPr bwMode="auto">
          <a:xfrm>
            <a:off x="4140200" y="5516563"/>
            <a:ext cx="647700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4859338" y="3429000"/>
            <a:ext cx="147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( </a:t>
            </a:r>
            <a:r>
              <a:rPr lang="en-US" altLang="zh-CN" sz="4400" b="1">
                <a:solidFill>
                  <a:srgbClr val="FF3300"/>
                </a:solidFill>
              </a:rPr>
              <a:t>jue</a:t>
            </a:r>
            <a:r>
              <a:rPr lang="en-US" altLang="zh-CN" sz="4000" b="1"/>
              <a:t>)</a:t>
            </a:r>
            <a:endParaRPr lang="en-US" altLang="zh-CN" sz="4000" b="1"/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4840288" y="4495800"/>
            <a:ext cx="1517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(</a:t>
            </a:r>
            <a:r>
              <a:rPr lang="en-US" altLang="zh-CN" sz="4400" b="1">
                <a:solidFill>
                  <a:srgbClr val="FF3300"/>
                </a:solidFill>
              </a:rPr>
              <a:t>que</a:t>
            </a:r>
            <a:r>
              <a:rPr lang="en-US" altLang="zh-CN" sz="4000" b="1"/>
              <a:t>)</a:t>
            </a:r>
            <a:endParaRPr lang="en-US" altLang="zh-CN" sz="4000" b="1"/>
          </a:p>
        </p:txBody>
      </p:sp>
      <p:sp>
        <p:nvSpPr>
          <p:cNvPr id="38933" name="Text Box 20"/>
          <p:cNvSpPr txBox="1">
            <a:spLocks noChangeArrowheads="1"/>
          </p:cNvSpPr>
          <p:nvPr/>
        </p:nvSpPr>
        <p:spPr bwMode="auto">
          <a:xfrm>
            <a:off x="4859338" y="5516563"/>
            <a:ext cx="1487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(</a:t>
            </a:r>
            <a:r>
              <a:rPr lang="en-US" altLang="zh-CN" sz="4400" b="1">
                <a:solidFill>
                  <a:srgbClr val="FF3300"/>
                </a:solidFill>
              </a:rPr>
              <a:t>xue</a:t>
            </a:r>
            <a:r>
              <a:rPr lang="en-US" altLang="zh-CN" sz="4000" b="1"/>
              <a:t>)</a:t>
            </a:r>
            <a:endParaRPr lang="en-US" altLang="zh-CN" sz="40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47813" y="4724400"/>
            <a:ext cx="7632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chemeClr val="accent2"/>
                </a:solidFill>
              </a:rPr>
              <a:t>两只耳朵  </a:t>
            </a:r>
            <a:r>
              <a:rPr lang="en-US" altLang="zh-CN" sz="4800" b="1">
                <a:solidFill>
                  <a:schemeClr val="accent2"/>
                </a:solidFill>
              </a:rPr>
              <a:t>er    er    er</a:t>
            </a:r>
            <a:endParaRPr lang="en-US" altLang="zh-CN" sz="4800" b="1">
              <a:solidFill>
                <a:schemeClr val="accent2"/>
              </a:solidFill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5224463" y="476250"/>
            <a:ext cx="244316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0">
                <a:solidFill>
                  <a:srgbClr val="FF0000"/>
                </a:solidFill>
              </a:rPr>
              <a:t>er</a:t>
            </a:r>
            <a:endParaRPr lang="en-US" altLang="zh-CN" sz="20000">
              <a:solidFill>
                <a:srgbClr val="FF0000"/>
              </a:solidFill>
            </a:endParaRPr>
          </a:p>
        </p:txBody>
      </p:sp>
      <p:pic>
        <p:nvPicPr>
          <p:cNvPr id="39941" name="Picture 4" descr="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378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2" name="Group 5"/>
          <p:cNvGrpSpPr/>
          <p:nvPr/>
        </p:nvGrpSpPr>
        <p:grpSpPr bwMode="auto">
          <a:xfrm>
            <a:off x="5292725" y="260350"/>
            <a:ext cx="2449513" cy="4191000"/>
            <a:chOff x="3016" y="963"/>
            <a:chExt cx="2223" cy="2640"/>
          </a:xfrm>
        </p:grpSpPr>
        <p:sp>
          <p:nvSpPr>
            <p:cNvPr id="39944" name="Line 6"/>
            <p:cNvSpPr>
              <a:spLocks noChangeShapeType="1"/>
            </p:cNvSpPr>
            <p:nvPr/>
          </p:nvSpPr>
          <p:spPr bwMode="auto">
            <a:xfrm>
              <a:off x="3016" y="2704"/>
              <a:ext cx="21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945" name="Group 7"/>
            <p:cNvGrpSpPr/>
            <p:nvPr/>
          </p:nvGrpSpPr>
          <p:grpSpPr bwMode="auto">
            <a:xfrm>
              <a:off x="3016" y="963"/>
              <a:ext cx="2223" cy="2640"/>
              <a:chOff x="3016" y="963"/>
              <a:chExt cx="2223" cy="2640"/>
            </a:xfrm>
          </p:grpSpPr>
          <p:sp>
            <p:nvSpPr>
              <p:cNvPr id="39946" name="Line 8"/>
              <p:cNvSpPr>
                <a:spLocks noChangeShapeType="1"/>
              </p:cNvSpPr>
              <p:nvPr/>
            </p:nvSpPr>
            <p:spPr bwMode="auto">
              <a:xfrm>
                <a:off x="3016" y="1797"/>
                <a:ext cx="217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7" name="Line 9"/>
              <p:cNvSpPr>
                <a:spLocks noChangeShapeType="1"/>
              </p:cNvSpPr>
              <p:nvPr/>
            </p:nvSpPr>
            <p:spPr bwMode="auto">
              <a:xfrm>
                <a:off x="3016" y="3566"/>
                <a:ext cx="217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8" name="Line 10"/>
              <p:cNvSpPr>
                <a:spLocks noChangeShapeType="1"/>
              </p:cNvSpPr>
              <p:nvPr/>
            </p:nvSpPr>
            <p:spPr bwMode="auto">
              <a:xfrm>
                <a:off x="3016" y="981"/>
                <a:ext cx="222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9" name="Line 11"/>
              <p:cNvSpPr>
                <a:spLocks noChangeShapeType="1"/>
              </p:cNvSpPr>
              <p:nvPr/>
            </p:nvSpPr>
            <p:spPr bwMode="auto">
              <a:xfrm>
                <a:off x="3025" y="972"/>
                <a:ext cx="0" cy="263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0" name="Line 12"/>
              <p:cNvSpPr>
                <a:spLocks noChangeShapeType="1"/>
              </p:cNvSpPr>
              <p:nvPr/>
            </p:nvSpPr>
            <p:spPr bwMode="auto">
              <a:xfrm>
                <a:off x="5212" y="963"/>
                <a:ext cx="0" cy="263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042988" y="5149850"/>
            <a:ext cx="73818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600" b="1">
                <a:solidFill>
                  <a:srgbClr val="FF3300"/>
                </a:solidFill>
              </a:rPr>
              <a:t>ēr  ér  ěr  èr</a:t>
            </a:r>
            <a:endParaRPr lang="en-US" altLang="zh-CN" sz="106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40963" name="Picture 5" descr="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55650" y="2636838"/>
            <a:ext cx="23050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6000" b="1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er</a:t>
            </a:r>
            <a:endParaRPr kumimoji="1" lang="en-US" altLang="zh-CN" sz="16000" b="1">
              <a:solidFill>
                <a:srgbClr val="FF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348038" y="549275"/>
            <a:ext cx="6264275" cy="3816350"/>
          </a:xfrm>
          <a:prstGeom prst="wedgeEllipseCallout">
            <a:avLst>
              <a:gd name="adj1" fmla="val -61708"/>
              <a:gd name="adj2" fmla="val 39644"/>
            </a:avLst>
          </a:prstGeom>
          <a:solidFill>
            <a:schemeClr val="accent1">
              <a:alpha val="46001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dirty="0">
                <a:latin typeface="Times New Roman" panose="02020603050405020304" pitchFamily="18" charset="0"/>
              </a:rPr>
              <a:t>           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我不是复韵母，我是</a:t>
            </a:r>
            <a:r>
              <a:rPr kumimoji="1"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特殊韵母</a:t>
            </a:r>
            <a:r>
              <a:rPr kumimoji="1"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。谢谢复韵母兄弟和我做朋友，我不再孤单了！和朋友在一起我真快乐</a:t>
            </a:r>
            <a:r>
              <a:rPr kumimoji="1" lang="en-US" altLang="zh-CN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!</a:t>
            </a:r>
            <a:endParaRPr kumimoji="1" lang="en-US" altLang="zh-CN" sz="3200" b="1" dirty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>
              <a:defRPr/>
            </a:pPr>
            <a:endParaRPr kumimoji="1" lang="zh-CN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41987" name="Picture 2" descr="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2411413" y="2997200"/>
            <a:ext cx="2305050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方正姚体"/>
                <a:ea typeface="方正姚体"/>
              </a:rPr>
              <a:t>ie</a:t>
            </a:r>
            <a:endParaRPr lang="zh-CN" altLang="en-US" sz="9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方正姚体"/>
              <a:ea typeface="方正姚体"/>
            </a:endParaRP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156325" y="4005263"/>
            <a:ext cx="2087563" cy="2263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>
                <a:solidFill>
                  <a:srgbClr val="00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方正姚体"/>
                <a:ea typeface="方正姚体"/>
              </a:rPr>
              <a:t>ei</a:t>
            </a:r>
            <a:endParaRPr lang="zh-CN" altLang="en-US" sz="9600" kern="10">
              <a:solidFill>
                <a:srgbClr val="0033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方正姚体"/>
              <a:ea typeface="方正姚体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09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43011" name="Picture 2" descr="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411413" y="2997200"/>
            <a:ext cx="2305050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er</a:t>
            </a:r>
            <a:endParaRPr lang="zh-CN" altLang="en-US" sz="9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5508625" y="3135313"/>
            <a:ext cx="27241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</a:t>
            </a:r>
            <a:endParaRPr lang="en-US" altLang="zh-CN" sz="200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44035" name="Picture 27" descr="4_副本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u=732802352,3912918216&amp;gp=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260350"/>
            <a:ext cx="2162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18716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18716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5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437063"/>
            <a:ext cx="187166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8716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7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254">
            <a:off x="5076825" y="2492375"/>
            <a:ext cx="18716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8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303">
            <a:off x="3995738" y="5300663"/>
            <a:ext cx="187166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9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04">
            <a:off x="6877050" y="5013325"/>
            <a:ext cx="18716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0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0327">
            <a:off x="7019925" y="3284538"/>
            <a:ext cx="18716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1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18716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2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50542">
            <a:off x="827088" y="3573463"/>
            <a:ext cx="187166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692275" y="2060575"/>
            <a:ext cx="1085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n</a:t>
            </a:r>
            <a:r>
              <a:rPr lang="en-US" altLang="zh-CN" sz="4000" b="1">
                <a:cs typeface="Arial" panose="020B0604020202020204" pitchFamily="34" charset="0"/>
              </a:rPr>
              <a:t>üè</a:t>
            </a:r>
            <a:endParaRPr lang="en-US" altLang="zh-CN" sz="4000" b="1">
              <a:cs typeface="Arial" panose="020B0604020202020204" pitchFamily="34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651500" y="4149725"/>
            <a:ext cx="91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lü</a:t>
            </a:r>
            <a:r>
              <a:rPr lang="en-US" altLang="zh-CN" sz="4000" b="1">
                <a:cs typeface="Arial" panose="020B0604020202020204" pitchFamily="34" charset="0"/>
              </a:rPr>
              <a:t>è</a:t>
            </a:r>
            <a:endParaRPr lang="en-US" altLang="zh-CN" sz="4000" b="1">
              <a:cs typeface="Arial" panose="020B0604020202020204" pitchFamily="34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348038" y="3141663"/>
            <a:ext cx="91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ju</a:t>
            </a:r>
            <a:r>
              <a:rPr lang="en-US" altLang="zh-CN" sz="4000" b="1">
                <a:cs typeface="Arial" panose="020B0604020202020204" pitchFamily="34" charset="0"/>
              </a:rPr>
              <a:t>é</a:t>
            </a:r>
            <a:endParaRPr lang="en-US" altLang="zh-CN" sz="4000" b="1">
              <a:cs typeface="Arial" panose="020B0604020202020204" pitchFamily="34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235825" y="5157788"/>
            <a:ext cx="1085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qu</a:t>
            </a:r>
            <a:r>
              <a:rPr lang="en-US" altLang="zh-CN" sz="4000" b="1">
                <a:cs typeface="Arial" panose="020B0604020202020204" pitchFamily="34" charset="0"/>
              </a:rPr>
              <a:t>è</a:t>
            </a:r>
            <a:endParaRPr lang="en-US" altLang="zh-CN" sz="4000" b="1">
              <a:cs typeface="Arial" panose="020B0604020202020204" pitchFamily="34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708400" y="1628775"/>
            <a:ext cx="105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Arial" panose="020B0604020202020204" pitchFamily="34" charset="0"/>
              </a:rPr>
              <a:t>yuè</a:t>
            </a:r>
            <a:endParaRPr lang="en-US" altLang="zh-CN" sz="4000" b="1">
              <a:cs typeface="Arial" panose="020B0604020202020204" pitchFamily="34" charset="0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959100" y="4598988"/>
            <a:ext cx="74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cs typeface="Arial" panose="020B0604020202020204" pitchFamily="34" charset="0"/>
              </a:rPr>
              <a:t>yè</a:t>
            </a:r>
            <a:endParaRPr lang="en-US" altLang="zh-CN" sz="4000" b="1">
              <a:cs typeface="Arial" panose="020B0604020202020204" pitchFamily="34" charset="0"/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5651500" y="2565400"/>
            <a:ext cx="7254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cs typeface="Arial" panose="020B0604020202020204" pitchFamily="34" charset="0"/>
              </a:rPr>
              <a:t>ěr</a:t>
            </a:r>
            <a:endParaRPr lang="en-US" altLang="zh-CN" sz="4800" b="1">
              <a:cs typeface="Arial" panose="020B0604020202020204" pitchFamily="34" charset="0"/>
            </a:endParaRP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116013" y="3644900"/>
            <a:ext cx="106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/>
              <a:t>bié</a:t>
            </a:r>
            <a:endParaRPr lang="en-US" altLang="zh-CN" sz="4800" b="1"/>
          </a:p>
        </p:txBody>
      </p:sp>
      <p:pic>
        <p:nvPicPr>
          <p:cNvPr id="44055" name="Picture 21" descr="u=250854430,384285880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303">
            <a:off x="611188" y="5229225"/>
            <a:ext cx="18716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7380288" y="3573463"/>
            <a:ext cx="917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dié</a:t>
            </a:r>
            <a:endParaRPr lang="en-US" altLang="zh-CN" sz="4000" b="1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4572000" y="5395913"/>
            <a:ext cx="693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/>
              <a:t>é</a:t>
            </a:r>
            <a:r>
              <a:rPr lang="en-US" altLang="zh-CN" sz="4000" b="1"/>
              <a:t>r</a:t>
            </a:r>
            <a:endParaRPr lang="en-US" altLang="zh-CN" sz="4000" b="1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827088" y="5300663"/>
            <a:ext cx="12954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/>
              <a:t>xuě</a:t>
            </a:r>
            <a:endParaRPr lang="en-US" altLang="zh-CN" sz="4800" b="1"/>
          </a:p>
          <a:p>
            <a:pPr eaLnBrk="1" hangingPunct="1"/>
            <a:endParaRPr lang="zh-CN" altLang="en-US" sz="6000" b="1"/>
          </a:p>
        </p:txBody>
      </p:sp>
      <p:sp>
        <p:nvSpPr>
          <p:cNvPr id="44059" name="WordArt 25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43926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46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我是小小邮递员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2" grpId="0"/>
      <p:bldP spid="50193" grpId="0"/>
      <p:bldP spid="50194" grpId="0"/>
      <p:bldP spid="50195" grpId="0"/>
      <p:bldP spid="50196" grpId="0"/>
      <p:bldP spid="50198" grpId="0"/>
      <p:bldP spid="50199" grpId="0"/>
      <p:bldP spid="50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45059" name="Picture 2" descr="旋转 u=4207992403,4261676495&amp;fm=23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55650" y="836613"/>
            <a:ext cx="79930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7200" b="1">
                <a:solidFill>
                  <a:srgbClr val="FF0000"/>
                </a:solidFill>
              </a:rPr>
              <a:t>  </a:t>
            </a:r>
            <a:r>
              <a:rPr lang="en-US" altLang="zh-CN" sz="7200" b="1"/>
              <a:t>hú</a:t>
            </a:r>
            <a:r>
              <a:rPr lang="en-US" altLang="zh-CN" sz="7200" b="1">
                <a:solidFill>
                  <a:srgbClr val="FF0000"/>
                </a:solidFill>
              </a:rPr>
              <a:t>  dié      xié  </a:t>
            </a:r>
            <a:r>
              <a:rPr lang="en-US" altLang="zh-CN" sz="7200" b="1"/>
              <a:t>zi</a:t>
            </a:r>
            <a:endParaRPr lang="en-US" altLang="zh-CN" sz="7200" b="1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2708275"/>
            <a:ext cx="89296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7200" b="1">
                <a:solidFill>
                  <a:srgbClr val="FF0000"/>
                </a:solidFill>
              </a:rPr>
              <a:t>xuě  </a:t>
            </a:r>
            <a:r>
              <a:rPr lang="en-US" altLang="zh-CN" sz="7200" b="1"/>
              <a:t>huā</a:t>
            </a:r>
            <a:r>
              <a:rPr lang="en-US" altLang="zh-CN" sz="7200" b="1">
                <a:solidFill>
                  <a:srgbClr val="FF0000"/>
                </a:solidFill>
              </a:rPr>
              <a:t>     </a:t>
            </a:r>
            <a:r>
              <a:rPr lang="en-US" altLang="zh-CN" sz="7200" b="1"/>
              <a:t>xǐ</a:t>
            </a:r>
            <a:r>
              <a:rPr lang="en-US" altLang="zh-CN" sz="7200" b="1">
                <a:solidFill>
                  <a:srgbClr val="FF0000"/>
                </a:solidFill>
              </a:rPr>
              <a:t> què</a:t>
            </a:r>
            <a:endParaRPr lang="en-US" altLang="zh-CN" sz="7200" b="1">
              <a:solidFill>
                <a:srgbClr val="FF00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71550" y="4724400"/>
            <a:ext cx="86407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</a:rPr>
              <a:t>  ér  </a:t>
            </a:r>
            <a:r>
              <a:rPr lang="en-US" altLang="zh-CN" sz="8000" b="1"/>
              <a:t>zi</a:t>
            </a:r>
            <a:r>
              <a:rPr lang="en-US" altLang="zh-CN" sz="8000" b="1">
                <a:solidFill>
                  <a:srgbClr val="FF0000"/>
                </a:solidFill>
              </a:rPr>
              <a:t>      ěr </a:t>
            </a:r>
            <a:r>
              <a:rPr lang="en-US" altLang="zh-CN" sz="8000" b="1"/>
              <a:t>duo</a:t>
            </a:r>
            <a:endParaRPr lang="en-US" altLang="zh-CN" sz="80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旋转 u=4207992403,4261676495&amp;fm=23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947738" y="685800"/>
            <a:ext cx="960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/>
              <a:t>yuè qiú         hēi  </a:t>
            </a:r>
            <a:r>
              <a:rPr lang="en-US" altLang="zh-CN" sz="5400">
                <a:latin typeface="Comic Sans MS" panose="030F0702030302020204" pitchFamily="66" charset="0"/>
              </a:rPr>
              <a:t>y</a:t>
            </a:r>
            <a:r>
              <a:rPr lang="en-US" altLang="zh-CN" sz="5400"/>
              <a:t>è</a:t>
            </a:r>
            <a:endParaRPr lang="en-US" altLang="zh-CN" sz="540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079500" y="2057400"/>
            <a:ext cx="982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/>
              <a:t>ti</a:t>
            </a:r>
            <a:r>
              <a:rPr lang="en-US" altLang="en-US" sz="5400"/>
              <a:t>ě</a:t>
            </a:r>
            <a:r>
              <a:rPr lang="en-US" altLang="zh-CN" sz="5400"/>
              <a:t>   lù          m</a:t>
            </a:r>
            <a:r>
              <a:rPr lang="en-US" altLang="zh-CN" sz="5400">
                <a:latin typeface="Comic Sans MS" panose="030F0702030302020204" pitchFamily="66" charset="0"/>
                <a:ea typeface="Dotum" pitchFamily="34" charset="-127"/>
              </a:rPr>
              <a:t>á</a:t>
            </a:r>
            <a:r>
              <a:rPr lang="en-US" altLang="zh-CN" sz="5400"/>
              <a:t>  què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646113" y="3429000"/>
            <a:ext cx="982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/>
              <a:t>  </a:t>
            </a:r>
            <a:r>
              <a:rPr lang="en-US" altLang="zh-CN" sz="5400"/>
              <a:t>ér  sh</a:t>
            </a:r>
            <a:r>
              <a:rPr lang="en-US" altLang="en-US" sz="5400"/>
              <a:t>í</a:t>
            </a:r>
            <a:r>
              <a:rPr lang="en-US" altLang="zh-CN" sz="5400"/>
              <a:t>          hú   dié </a:t>
            </a:r>
            <a:endParaRPr lang="en-US" altLang="zh-CN" sz="5400"/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971550" y="5084763"/>
            <a:ext cx="982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>
                <a:latin typeface="Comic Sans MS" panose="030F0702030302020204" pitchFamily="66" charset="0"/>
              </a:rPr>
              <a:t>y</a:t>
            </a:r>
            <a:r>
              <a:rPr lang="en-US" altLang="en-US" sz="5400"/>
              <a:t>ě</a:t>
            </a:r>
            <a:r>
              <a:rPr lang="en-US" altLang="zh-CN" sz="5400"/>
              <a:t>  cǎo          ěr   jī     </a:t>
            </a:r>
            <a:endParaRPr lang="en-US" altLang="zh-CN" sz="5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mtClean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27313" y="765175"/>
            <a:ext cx="6553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7200">
                <a:solidFill>
                  <a:srgbClr val="0000CC"/>
                </a:solidFill>
              </a:rPr>
              <a:t>ui ou ɑi ei ɑo iu</a:t>
            </a:r>
            <a:endParaRPr lang="en-US" altLang="zh-CN" sz="7200">
              <a:solidFill>
                <a:srgbClr val="0000CC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4508500"/>
            <a:ext cx="84963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800" b="1"/>
              <a:t>ɑi ei ui ɑo ou iu</a:t>
            </a:r>
            <a:endParaRPr lang="en-US" altLang="zh-CN" sz="8800" b="1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94150" y="2781300"/>
            <a:ext cx="36734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8800" b="1"/>
              <a:t>复韵母</a:t>
            </a:r>
            <a:endParaRPr lang="zh-CN" altLang="en-US" sz="8800" b="1"/>
          </a:p>
        </p:txBody>
      </p:sp>
      <p:pic>
        <p:nvPicPr>
          <p:cNvPr id="28678" name="Picture 6" descr="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0825" y="1557338"/>
            <a:ext cx="23701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47107" name="Picture 2" descr="旋转 u=4207992403,4261676495&amp;fm=23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图片1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38163"/>
            <a:ext cx="9112250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grpSp>
        <p:nvGrpSpPr>
          <p:cNvPr id="48131" name="Group 2"/>
          <p:cNvGrpSpPr/>
          <p:nvPr/>
        </p:nvGrpSpPr>
        <p:grpSpPr bwMode="auto">
          <a:xfrm>
            <a:off x="250825" y="260350"/>
            <a:ext cx="8712200" cy="6237288"/>
            <a:chOff x="158" y="164"/>
            <a:chExt cx="5488" cy="3929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3" r="12354" b="18500"/>
            <a:stretch>
              <a:fillRect/>
            </a:stretch>
          </p:blipFill>
          <p:spPr bwMode="auto">
            <a:xfrm>
              <a:off x="158" y="164"/>
              <a:ext cx="5488" cy="3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36" name="Rectangle 4"/>
            <p:cNvSpPr>
              <a:spLocks noChangeArrowheads="1"/>
            </p:cNvSpPr>
            <p:nvPr/>
          </p:nvSpPr>
          <p:spPr bwMode="auto">
            <a:xfrm>
              <a:off x="3061" y="3760"/>
              <a:ext cx="613" cy="18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8133" name="Picture 5" descr="9015480-1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r="-2916" b="34875"/>
          <a:stretch>
            <a:fillRect/>
          </a:stretch>
        </p:blipFill>
        <p:spPr bwMode="auto">
          <a:xfrm>
            <a:off x="4716463" y="5805488"/>
            <a:ext cx="10795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700338" y="3644900"/>
            <a:ext cx="316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763713" y="2998788"/>
            <a:ext cx="3529012" cy="2195512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kumimoji="1" lang="zh-CN" altLang="en-US" sz="60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二</a:t>
            </a: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十</a:t>
            </a:r>
            <a:endParaRPr kumimoji="1" lang="zh-CN" altLang="en-US" sz="60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spcBef>
                <a:spcPct val="30000"/>
              </a:spcBef>
            </a:pP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一清</a:t>
            </a:r>
            <a:r>
              <a:rPr kumimoji="1" lang="zh-CN" altLang="en-US" sz="60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二</a:t>
            </a: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楚</a:t>
            </a:r>
            <a:endParaRPr kumimoji="1" lang="zh-CN" altLang="en-US" sz="6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grpSp>
        <p:nvGrpSpPr>
          <p:cNvPr id="49155" name="Group 2"/>
          <p:cNvGrpSpPr/>
          <p:nvPr/>
        </p:nvGrpSpPr>
        <p:grpSpPr bwMode="auto">
          <a:xfrm>
            <a:off x="250825" y="260350"/>
            <a:ext cx="8712200" cy="6237288"/>
            <a:chOff x="158" y="164"/>
            <a:chExt cx="5488" cy="3929"/>
          </a:xfrm>
        </p:grpSpPr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3" r="12354" b="18500"/>
            <a:stretch>
              <a:fillRect/>
            </a:stretch>
          </p:blipFill>
          <p:spPr bwMode="auto">
            <a:xfrm>
              <a:off x="158" y="164"/>
              <a:ext cx="5488" cy="3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0" name="Rectangle 4"/>
            <p:cNvSpPr>
              <a:spLocks noChangeArrowheads="1"/>
            </p:cNvSpPr>
            <p:nvPr/>
          </p:nvSpPr>
          <p:spPr bwMode="auto">
            <a:xfrm>
              <a:off x="3061" y="3760"/>
              <a:ext cx="613" cy="18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3797" name="Picture 5" descr="9015480-1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r="-2916" b="34875"/>
          <a:stretch>
            <a:fillRect/>
          </a:stretch>
        </p:blipFill>
        <p:spPr bwMode="auto">
          <a:xfrm>
            <a:off x="2987675" y="5805488"/>
            <a:ext cx="10795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700338" y="3644900"/>
            <a:ext cx="316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763713" y="2998788"/>
            <a:ext cx="2663825" cy="2103437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书</a:t>
            </a:r>
            <a:r>
              <a:rPr kumimoji="1"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写</a:t>
            </a:r>
            <a:endParaRPr kumimoji="1" lang="zh-CN" altLang="en-US" sz="60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kumimoji="1"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写</a:t>
            </a: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字</a:t>
            </a:r>
            <a:endParaRPr kumimoji="1" lang="zh-CN" altLang="en-US" sz="6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grpSp>
        <p:nvGrpSpPr>
          <p:cNvPr id="50179" name="Group 2"/>
          <p:cNvGrpSpPr/>
          <p:nvPr/>
        </p:nvGrpSpPr>
        <p:grpSpPr bwMode="auto">
          <a:xfrm>
            <a:off x="250825" y="260350"/>
            <a:ext cx="8712200" cy="6237288"/>
            <a:chOff x="158" y="164"/>
            <a:chExt cx="5488" cy="3929"/>
          </a:xfrm>
        </p:grpSpPr>
        <p:pic>
          <p:nvPicPr>
            <p:cNvPr id="50183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3" r="12354" b="18500"/>
            <a:stretch>
              <a:fillRect/>
            </a:stretch>
          </p:blipFill>
          <p:spPr bwMode="auto">
            <a:xfrm>
              <a:off x="158" y="164"/>
              <a:ext cx="5488" cy="3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184" name="Rectangle 4"/>
            <p:cNvSpPr>
              <a:spLocks noChangeArrowheads="1"/>
            </p:cNvSpPr>
            <p:nvPr/>
          </p:nvSpPr>
          <p:spPr bwMode="auto">
            <a:xfrm>
              <a:off x="3061" y="3760"/>
              <a:ext cx="613" cy="18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4821" name="Picture 5" descr="9015480-1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r="21666" b="-2916"/>
          <a:stretch>
            <a:fillRect/>
          </a:stretch>
        </p:blipFill>
        <p:spPr bwMode="auto">
          <a:xfrm>
            <a:off x="684213" y="5157788"/>
            <a:ext cx="4556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700338" y="3644900"/>
            <a:ext cx="316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763713" y="1989138"/>
            <a:ext cx="2663825" cy="237807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月</a:t>
            </a: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儿</a:t>
            </a:r>
            <a:endParaRPr kumimoji="1" lang="zh-CN" altLang="en-US" sz="60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月</a:t>
            </a: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牙</a:t>
            </a:r>
            <a:endParaRPr kumimoji="1" lang="zh-CN" altLang="en-US" sz="60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7859 L -0.0092 -0.63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grpSp>
        <p:nvGrpSpPr>
          <p:cNvPr id="51203" name="Group 2"/>
          <p:cNvGrpSpPr/>
          <p:nvPr/>
        </p:nvGrpSpPr>
        <p:grpSpPr bwMode="auto">
          <a:xfrm>
            <a:off x="252413" y="287338"/>
            <a:ext cx="8712200" cy="6237287"/>
            <a:chOff x="158" y="164"/>
            <a:chExt cx="5488" cy="3929"/>
          </a:xfrm>
        </p:grpSpPr>
        <p:pic>
          <p:nvPicPr>
            <p:cNvPr id="5120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3" r="12354" b="18500"/>
            <a:stretch>
              <a:fillRect/>
            </a:stretch>
          </p:blipFill>
          <p:spPr bwMode="auto">
            <a:xfrm>
              <a:off x="158" y="164"/>
              <a:ext cx="5488" cy="3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08" name="Rectangle 4"/>
            <p:cNvSpPr>
              <a:spLocks noChangeArrowheads="1"/>
            </p:cNvSpPr>
            <p:nvPr/>
          </p:nvSpPr>
          <p:spPr bwMode="auto">
            <a:xfrm>
              <a:off x="3061" y="3760"/>
              <a:ext cx="613" cy="18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5845" name="Picture 5" descr="9015480-1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6" t="34875" b="21666"/>
          <a:stretch>
            <a:fillRect/>
          </a:stretch>
        </p:blipFill>
        <p:spPr bwMode="auto">
          <a:xfrm>
            <a:off x="1116013" y="549275"/>
            <a:ext cx="1079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2700338" y="3644900"/>
            <a:ext cx="316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924300" y="1700213"/>
            <a:ext cx="2016125" cy="237807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耳</a:t>
            </a: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朵</a:t>
            </a:r>
            <a:endParaRPr kumimoji="1" lang="zh-CN" altLang="en-US" sz="60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木</a:t>
            </a:r>
            <a:r>
              <a:rPr kumimoji="1" lang="zh-CN" altLang="en-US" sz="60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耳</a:t>
            </a:r>
            <a:endParaRPr kumimoji="1" lang="zh-CN" altLang="en-US" sz="60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00162 L 0.54722 0.008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52227" name="Picture 2" descr="旋转 u=4207992403,4261676495&amp;fm=23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QQ图片20130925192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40322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QQ图片20130925192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73238"/>
            <a:ext cx="4392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旋转 u=4207992403,4261676495&amp;fm=23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2824163" y="554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801211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99"/>
                </a:solidFill>
              </a:rPr>
              <a:t> </a:t>
            </a:r>
            <a:r>
              <a:rPr lang="en-US" altLang="zh-CN" sz="3600" b="1">
                <a:solidFill>
                  <a:srgbClr val="FF3300"/>
                </a:solidFill>
              </a:rPr>
              <a:t>yuè  er</a:t>
            </a:r>
            <a:r>
              <a:rPr lang="en-US" altLang="zh-CN" sz="3600" b="1"/>
              <a:t>  wān  wān  guà   lán   tiān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</a:t>
            </a:r>
            <a:r>
              <a:rPr lang="zh-CN" altLang="en-US" sz="3600" b="1"/>
              <a:t>月    儿   弯     弯      挂    蓝     天   </a:t>
            </a:r>
            <a:r>
              <a:rPr lang="en-US" altLang="zh-CN" sz="3600" b="1"/>
              <a:t>,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xiǎo  xī  wān wān  chū qīng  shān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</a:t>
            </a:r>
            <a:r>
              <a:rPr lang="zh-CN" altLang="en-US" sz="3600" b="1"/>
              <a:t>小    溪   弯     弯      出    青     山   </a:t>
            </a:r>
            <a:r>
              <a:rPr lang="en-US" altLang="zh-CN" sz="3600" b="1"/>
              <a:t>,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liǔ   </a:t>
            </a:r>
            <a:r>
              <a:rPr lang="en-US" altLang="zh-CN" sz="3600" b="1">
                <a:solidFill>
                  <a:srgbClr val="FF3300"/>
                </a:solidFill>
              </a:rPr>
              <a:t>yè</a:t>
            </a:r>
            <a:r>
              <a:rPr lang="en-US" altLang="zh-CN" sz="3600" b="1"/>
              <a:t>  wān  wān  chuí  hé   biān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</a:t>
            </a:r>
            <a:r>
              <a:rPr lang="zh-CN" altLang="en-US" sz="3600" b="1"/>
              <a:t>柳    叶   弯     弯      垂    河     边  </a:t>
            </a:r>
            <a:r>
              <a:rPr lang="en-US" altLang="zh-CN" sz="3600" b="1"/>
              <a:t>,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jiē  dào  wān  wān  dào  xiào  yuán</a:t>
            </a:r>
            <a:endParaRPr lang="en-US" altLang="zh-CN" sz="3600" b="1"/>
          </a:p>
          <a:p>
            <a:pPr eaLnBrk="1" hangingPunct="1"/>
            <a:r>
              <a:rPr lang="en-US" altLang="zh-CN" sz="3600" b="1"/>
              <a:t>  </a:t>
            </a:r>
            <a:r>
              <a:rPr lang="zh-CN" altLang="en-US" sz="3600" b="1"/>
              <a:t>街    道   弯     弯      到    校     园  。</a:t>
            </a:r>
            <a:endParaRPr lang="en-US" altLang="zh-CN" sz="36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>
            <a:spLocks noGrp="1" noChangeArrowheads="1"/>
          </p:cNvSpPr>
          <p:nvPr>
            <p:ph type="title"/>
          </p:nvPr>
        </p:nvSpPr>
        <p:spPr>
          <a:xfrm flipH="1">
            <a:off x="395288" y="3789363"/>
            <a:ext cx="6481762" cy="1216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b="1" smtClean="0"/>
              <a:t>小河弯弯（</a:t>
            </a:r>
            <a:r>
              <a:rPr lang="zh-CN" altLang="en-US" sz="6000" b="1" smtClean="0"/>
              <a:t>       </a:t>
            </a:r>
            <a:r>
              <a:rPr lang="zh-CN" altLang="en-US" sz="4800" b="1" smtClean="0"/>
              <a:t>）。</a:t>
            </a:r>
            <a:r>
              <a:rPr lang="zh-CN" altLang="en-US" sz="6000" b="1" u="sng" smtClean="0"/>
              <a:t>            </a:t>
            </a:r>
            <a:endParaRPr lang="zh-CN" altLang="en-US" sz="6000" b="1" smtClean="0"/>
          </a:p>
        </p:txBody>
      </p:sp>
      <p:sp>
        <p:nvSpPr>
          <p:cNvPr id="54275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54276" name="Picture 2" descr="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WordArt 4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3240087" cy="2951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我会说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 flipH="1">
            <a:off x="0" y="5013325"/>
            <a:ext cx="817245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chemeClr val="tx2"/>
                </a:solidFill>
              </a:rPr>
              <a:t>（         ）弯弯（</a:t>
            </a:r>
            <a:r>
              <a:rPr lang="zh-CN" altLang="en-US" sz="6000" b="1">
                <a:solidFill>
                  <a:schemeClr val="tx2"/>
                </a:solidFill>
              </a:rPr>
              <a:t>      </a:t>
            </a:r>
            <a:r>
              <a:rPr lang="zh-CN" altLang="en-US" sz="4800" b="1">
                <a:solidFill>
                  <a:schemeClr val="tx2"/>
                </a:solidFill>
              </a:rPr>
              <a:t>）。</a:t>
            </a:r>
            <a:r>
              <a:rPr lang="zh-CN" altLang="en-US" sz="6000" b="1" u="sng">
                <a:solidFill>
                  <a:schemeClr val="tx2"/>
                </a:solidFill>
              </a:rPr>
              <a:t>            </a:t>
            </a:r>
            <a:endParaRPr lang="zh-CN" altLang="en-US" sz="6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7388"/>
            <a:ext cx="8229600" cy="4525962"/>
          </a:xfrm>
        </p:spPr>
        <p:txBody>
          <a:bodyPr/>
          <a:lstStyle/>
          <a:p>
            <a:pPr marL="0" indent="0"/>
            <a:endParaRPr lang="zh-CN" altLang="en-US" smtClean="0"/>
          </a:p>
        </p:txBody>
      </p:sp>
      <p:sp>
        <p:nvSpPr>
          <p:cNvPr id="29700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29701" name="Picture 4" descr="QQ图片2013092519013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7388"/>
            <a:ext cx="8229600" cy="4525962"/>
          </a:xfrm>
        </p:spPr>
        <p:txBody>
          <a:bodyPr/>
          <a:lstStyle/>
          <a:p>
            <a:pPr marL="0" indent="0"/>
            <a:endParaRPr lang="zh-CN" altLang="en-US" smtClean="0"/>
          </a:p>
        </p:txBody>
      </p:sp>
      <p:sp>
        <p:nvSpPr>
          <p:cNvPr id="30724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30725" name="Picture 4" descr="QQ图片2013092519013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5003800" y="908050"/>
            <a:ext cx="2089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</a:rPr>
              <a:t>ie</a:t>
            </a:r>
            <a:endParaRPr lang="en-US" altLang="zh-CN" sz="8000" b="1">
              <a:solidFill>
                <a:srgbClr val="FF0000"/>
              </a:solidFill>
            </a:endParaRP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8027988" y="0"/>
            <a:ext cx="14763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</a:rPr>
              <a:t>üe</a:t>
            </a:r>
            <a:endParaRPr lang="zh-CN" altLang="en-US" sz="8000" b="1">
              <a:solidFill>
                <a:srgbClr val="FF0000"/>
              </a:solidFill>
            </a:endParaRP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8172450" y="3644900"/>
            <a:ext cx="13319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8000" b="1">
                <a:solidFill>
                  <a:srgbClr val="FF0000"/>
                </a:solidFill>
              </a:rPr>
              <a:t>er</a:t>
            </a:r>
            <a:endParaRPr lang="en-US" altLang="zh-CN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50825" y="20415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 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www.1ppt.com/kejian/shuxue/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www.1ppt.com/kejian/meishu/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www.1ppt.com/kejian/wuli/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www.1ppt.com/kejian/shengwu/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www.1ppt.com/kejian/lishi/  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747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5651500" y="620713"/>
            <a:ext cx="23050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0">
                <a:solidFill>
                  <a:srgbClr val="FF0000"/>
                </a:solidFill>
              </a:rPr>
              <a:t>ie</a:t>
            </a:r>
            <a:endParaRPr lang="en-US" altLang="zh-CN" sz="18000">
              <a:solidFill>
                <a:srgbClr val="FF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3413" y="4760913"/>
            <a:ext cx="68405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/>
              <a:t>一片树叶 </a:t>
            </a:r>
            <a:r>
              <a:rPr lang="en-US" altLang="zh-CN" sz="4800" b="1"/>
              <a:t>ie   ie   ie</a:t>
            </a:r>
            <a:endParaRPr lang="en-US" altLang="zh-CN" sz="4800" b="1"/>
          </a:p>
        </p:txBody>
      </p:sp>
      <p:pic>
        <p:nvPicPr>
          <p:cNvPr id="31750" name="Picture 4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68776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1" name="Group 5"/>
          <p:cNvGrpSpPr/>
          <p:nvPr/>
        </p:nvGrpSpPr>
        <p:grpSpPr bwMode="auto">
          <a:xfrm>
            <a:off x="5364163" y="260350"/>
            <a:ext cx="2449512" cy="4191000"/>
            <a:chOff x="3016" y="963"/>
            <a:chExt cx="2223" cy="2640"/>
          </a:xfrm>
        </p:grpSpPr>
        <p:sp>
          <p:nvSpPr>
            <p:cNvPr id="31753" name="Line 6"/>
            <p:cNvSpPr>
              <a:spLocks noChangeShapeType="1"/>
            </p:cNvSpPr>
            <p:nvPr/>
          </p:nvSpPr>
          <p:spPr bwMode="auto">
            <a:xfrm>
              <a:off x="3016" y="2704"/>
              <a:ext cx="21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54" name="Group 7"/>
            <p:cNvGrpSpPr/>
            <p:nvPr/>
          </p:nvGrpSpPr>
          <p:grpSpPr bwMode="auto">
            <a:xfrm>
              <a:off x="3016" y="963"/>
              <a:ext cx="2223" cy="2640"/>
              <a:chOff x="3016" y="963"/>
              <a:chExt cx="2223" cy="2640"/>
            </a:xfrm>
          </p:grpSpPr>
          <p:sp>
            <p:nvSpPr>
              <p:cNvPr id="31755" name="Line 8"/>
              <p:cNvSpPr>
                <a:spLocks noChangeShapeType="1"/>
              </p:cNvSpPr>
              <p:nvPr/>
            </p:nvSpPr>
            <p:spPr bwMode="auto">
              <a:xfrm>
                <a:off x="3016" y="1797"/>
                <a:ext cx="217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6" name="Line 9"/>
              <p:cNvSpPr>
                <a:spLocks noChangeShapeType="1"/>
              </p:cNvSpPr>
              <p:nvPr/>
            </p:nvSpPr>
            <p:spPr bwMode="auto">
              <a:xfrm>
                <a:off x="3016" y="3566"/>
                <a:ext cx="217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>
                <a:off x="3016" y="981"/>
                <a:ext cx="222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8" name="Line 11"/>
              <p:cNvSpPr>
                <a:spLocks noChangeShapeType="1"/>
              </p:cNvSpPr>
              <p:nvPr/>
            </p:nvSpPr>
            <p:spPr bwMode="auto">
              <a:xfrm>
                <a:off x="3025" y="972"/>
                <a:ext cx="0" cy="263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9" name="Line 12"/>
              <p:cNvSpPr>
                <a:spLocks noChangeShapeType="1"/>
              </p:cNvSpPr>
              <p:nvPr/>
            </p:nvSpPr>
            <p:spPr bwMode="auto">
              <a:xfrm>
                <a:off x="5212" y="963"/>
                <a:ext cx="0" cy="263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763713" y="5424488"/>
            <a:ext cx="734536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FF3300"/>
                </a:solidFill>
              </a:rPr>
              <a:t>iē  ié   iě</a:t>
            </a:r>
            <a:r>
              <a:rPr lang="en-US" altLang="zh-CN" sz="6600" b="1">
                <a:solidFill>
                  <a:srgbClr val="FF3300"/>
                </a:solidFill>
              </a:rPr>
              <a:t>   </a:t>
            </a:r>
            <a:r>
              <a:rPr lang="en-US" altLang="zh-CN" sz="8800" b="1">
                <a:solidFill>
                  <a:srgbClr val="FF3300"/>
                </a:solidFill>
              </a:rPr>
              <a:t>iè</a:t>
            </a:r>
            <a:endParaRPr lang="en-US" altLang="zh-CN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32771" name="Picture 2" descr="dy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838" y="982663"/>
            <a:ext cx="20113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3886200" y="3367088"/>
            <a:ext cx="1066800" cy="1066800"/>
          </a:xfrm>
          <a:prstGeom prst="ellipse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6000" b="1"/>
              <a:t>i</a:t>
            </a:r>
            <a:r>
              <a:rPr kumimoji="1" lang="en-US" altLang="zh-CN" sz="6000" b="1">
                <a:latin typeface="Century Gothic" pitchFamily="34" charset="0"/>
              </a:rPr>
              <a:t>e</a:t>
            </a:r>
            <a:endParaRPr kumimoji="1" lang="en-US" altLang="zh-CN" sz="6000" b="1">
              <a:latin typeface="Century Gothic" pitchFamily="34" charset="0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203575" y="2708275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246555">
            <a:off x="3048000" y="3656013"/>
            <a:ext cx="609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-1151477">
            <a:off x="5257800" y="3732213"/>
            <a:ext cx="609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148263" y="45085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5400000">
            <a:off x="3203575" y="45085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rot="5400000">
            <a:off x="5148263" y="285273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627313" y="2060575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b</a:t>
            </a:r>
            <a:endParaRPr kumimoji="1" lang="en-US" altLang="zh-CN" sz="4800" b="1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867400" y="2209800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bie</a:t>
            </a:r>
            <a:endParaRPr kumimoji="1" lang="en-US" altLang="zh-CN" sz="4800" b="1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555875" y="29972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j</a:t>
            </a:r>
            <a:endParaRPr kumimoji="1" lang="en-US" altLang="zh-CN" sz="4800" b="1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019800" y="3138488"/>
            <a:ext cx="1981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jie</a:t>
            </a:r>
            <a:endParaRPr kumimoji="1" lang="en-US" altLang="zh-CN" sz="4800" b="1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438400" y="39624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m</a:t>
            </a:r>
            <a:endParaRPr kumimoji="1" lang="en-US" altLang="zh-CN" sz="4800" b="1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791200" y="4738688"/>
            <a:ext cx="1981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pie</a:t>
            </a:r>
            <a:endParaRPr kumimoji="1" lang="en-US" altLang="zh-CN" sz="4800" b="1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rot="-1098208">
            <a:off x="3048000" y="4191000"/>
            <a:ext cx="609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rot="1191313">
            <a:off x="5257800" y="4265613"/>
            <a:ext cx="609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590800" y="47244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p</a:t>
            </a:r>
            <a:endParaRPr kumimoji="1" lang="en-US" altLang="zh-CN" sz="4800" b="1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096000" y="3976688"/>
            <a:ext cx="1981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mie</a:t>
            </a:r>
            <a:endParaRPr kumimoji="1" lang="en-US" altLang="zh-CN" sz="4800" b="1"/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2700338" y="5373688"/>
            <a:ext cx="609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q</a:t>
            </a:r>
            <a:endParaRPr kumimoji="1" lang="en-US" altLang="zh-CN" sz="4800" b="1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5651500" y="5445125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qie</a:t>
            </a:r>
            <a:endParaRPr kumimoji="1" lang="en-US" altLang="zh-CN" sz="4800" b="1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rot="5400000">
            <a:off x="3152775" y="4991100"/>
            <a:ext cx="11096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4932363" y="4724400"/>
            <a:ext cx="576262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203575" y="1484313"/>
            <a:ext cx="609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x</a:t>
            </a:r>
            <a:endParaRPr kumimoji="1" lang="en-US" altLang="zh-CN" sz="4800" b="1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5364163" y="1412875"/>
            <a:ext cx="198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/>
              <a:t>xie</a:t>
            </a:r>
            <a:endParaRPr kumimoji="1" lang="en-US" altLang="zh-CN" sz="4800" b="1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3563938" y="2349500"/>
            <a:ext cx="5032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rot="5400000">
            <a:off x="4859338" y="2420937"/>
            <a:ext cx="8651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utoUpdateAnimBg="0"/>
      <p:bldP spid="44043" grpId="0" autoUpdateAnimBg="0"/>
      <p:bldP spid="44044" grpId="0" autoUpdateAnimBg="0"/>
      <p:bldP spid="44045" grpId="0" autoUpdateAnimBg="0"/>
      <p:bldP spid="44046" grpId="0" autoUpdateAnimBg="0"/>
      <p:bldP spid="44047" grpId="0" autoUpdateAnimBg="0"/>
      <p:bldP spid="44048" grpId="0" animBg="1"/>
      <p:bldP spid="44049" grpId="0" animBg="1"/>
      <p:bldP spid="44050" grpId="0" autoUpdateAnimBg="0"/>
      <p:bldP spid="44051" grpId="0" autoUpdateAnimBg="0"/>
      <p:bldP spid="44052" grpId="0" autoUpdateAnimBg="0"/>
      <p:bldP spid="44053" grpId="0" autoUpdateAnimBg="0"/>
      <p:bldP spid="44054" grpId="0" animBg="1"/>
      <p:bldP spid="44055" grpId="0" animBg="1"/>
      <p:bldP spid="44056" grpId="0" autoUpdateAnimBg="0"/>
      <p:bldP spid="44057" grpId="0" autoUpdateAnimBg="0"/>
      <p:bldP spid="44058" grpId="0" animBg="1"/>
      <p:bldP spid="440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33795" name="Picture 2" descr="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5435600" y="836613"/>
            <a:ext cx="403225" cy="2947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en-US" sz="9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7" name="WordArt 4"/>
          <p:cNvSpPr>
            <a:spLocks noChangeArrowheads="1" noChangeShapeType="1" noTextEdit="1"/>
          </p:cNvSpPr>
          <p:nvPr/>
        </p:nvSpPr>
        <p:spPr bwMode="auto">
          <a:xfrm>
            <a:off x="6156325" y="1557338"/>
            <a:ext cx="1584325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</a:t>
            </a:r>
            <a:endParaRPr lang="zh-CN" altLang="en-US" sz="9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500563" y="1557338"/>
            <a:ext cx="1800225" cy="2879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y</a:t>
            </a:r>
            <a:endParaRPr lang="zh-CN" altLang="en-US" sz="9600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3799" name="WordArt 6"/>
          <p:cNvSpPr>
            <a:spLocks noChangeArrowheads="1" noChangeShapeType="1" noTextEdit="1"/>
          </p:cNvSpPr>
          <p:nvPr/>
        </p:nvSpPr>
        <p:spPr bwMode="auto">
          <a:xfrm>
            <a:off x="250825" y="620713"/>
            <a:ext cx="2016125" cy="1504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变一变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页脚占位符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pic>
        <p:nvPicPr>
          <p:cNvPr id="34819" name="Picture 2" descr="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68313" y="0"/>
            <a:ext cx="9612313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/>
          <p:nvPr/>
        </p:nvGrpSpPr>
        <p:grpSpPr bwMode="auto">
          <a:xfrm>
            <a:off x="1765300" y="3573463"/>
            <a:ext cx="6551613" cy="2160587"/>
            <a:chOff x="1111" y="1071"/>
            <a:chExt cx="3719" cy="1679"/>
          </a:xfrm>
        </p:grpSpPr>
        <p:sp>
          <p:nvSpPr>
            <p:cNvPr id="3482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11" y="1389"/>
              <a:ext cx="3719" cy="136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9600" b="1" kern="10">
                  <a:ln w="9525">
                    <a:solidFill>
                      <a:srgbClr val="00CC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方正姚体"/>
                  <a:ea typeface="方正姚体"/>
                </a:rPr>
                <a:t>ye ye ye ye</a:t>
              </a:r>
              <a:endParaRPr lang="zh-CN" altLang="en-US" sz="9600" b="1" kern="10">
                <a:ln w="9525">
                  <a:solidFill>
                    <a:srgbClr val="00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方正姚体"/>
                <a:ea typeface="方正姚体"/>
              </a:endParaRPr>
            </a:p>
          </p:txBody>
        </p:sp>
        <p:grpSp>
          <p:nvGrpSpPr>
            <p:cNvPr id="34823" name="Group 5"/>
            <p:cNvGrpSpPr/>
            <p:nvPr/>
          </p:nvGrpSpPr>
          <p:grpSpPr bwMode="auto">
            <a:xfrm>
              <a:off x="1474" y="1071"/>
              <a:ext cx="3220" cy="273"/>
              <a:chOff x="1474" y="1071"/>
              <a:chExt cx="3220" cy="273"/>
            </a:xfrm>
          </p:grpSpPr>
          <p:sp>
            <p:nvSpPr>
              <p:cNvPr id="34824" name="Line 6"/>
              <p:cNvSpPr>
                <a:spLocks noChangeShapeType="1"/>
              </p:cNvSpPr>
              <p:nvPr/>
            </p:nvSpPr>
            <p:spPr bwMode="auto">
              <a:xfrm>
                <a:off x="1474" y="1298"/>
                <a:ext cx="272" cy="0"/>
              </a:xfrm>
              <a:prstGeom prst="line">
                <a:avLst/>
              </a:prstGeom>
              <a:noFill/>
              <a:ln w="76200">
                <a:solidFill>
                  <a:srgbClr val="00CC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5" name="Line 7"/>
              <p:cNvSpPr>
                <a:spLocks noChangeShapeType="1"/>
              </p:cNvSpPr>
              <p:nvPr/>
            </p:nvSpPr>
            <p:spPr bwMode="auto">
              <a:xfrm flipV="1">
                <a:off x="2653" y="1071"/>
                <a:ext cx="136" cy="227"/>
              </a:xfrm>
              <a:prstGeom prst="line">
                <a:avLst/>
              </a:prstGeom>
              <a:noFill/>
              <a:ln w="76200">
                <a:solidFill>
                  <a:srgbClr val="00CC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6" name="Line 8"/>
              <p:cNvSpPr>
                <a:spLocks noChangeShapeType="1"/>
              </p:cNvSpPr>
              <p:nvPr/>
            </p:nvSpPr>
            <p:spPr bwMode="auto">
              <a:xfrm flipV="1">
                <a:off x="3696" y="1071"/>
                <a:ext cx="136" cy="227"/>
              </a:xfrm>
              <a:prstGeom prst="line">
                <a:avLst/>
              </a:prstGeom>
              <a:noFill/>
              <a:ln w="76200">
                <a:solidFill>
                  <a:srgbClr val="00CC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7" name="Line 9"/>
              <p:cNvSpPr>
                <a:spLocks noChangeShapeType="1"/>
              </p:cNvSpPr>
              <p:nvPr/>
            </p:nvSpPr>
            <p:spPr bwMode="auto">
              <a:xfrm flipH="1" flipV="1">
                <a:off x="3560" y="1071"/>
                <a:ext cx="136" cy="227"/>
              </a:xfrm>
              <a:prstGeom prst="line">
                <a:avLst/>
              </a:prstGeom>
              <a:noFill/>
              <a:ln w="76200">
                <a:solidFill>
                  <a:srgbClr val="00CC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8" name="Line 10"/>
              <p:cNvSpPr>
                <a:spLocks noChangeShapeType="1"/>
              </p:cNvSpPr>
              <p:nvPr/>
            </p:nvSpPr>
            <p:spPr bwMode="auto">
              <a:xfrm flipH="1" flipV="1">
                <a:off x="4513" y="1117"/>
                <a:ext cx="181" cy="227"/>
              </a:xfrm>
              <a:prstGeom prst="line">
                <a:avLst/>
              </a:prstGeom>
              <a:noFill/>
              <a:ln w="76200">
                <a:solidFill>
                  <a:srgbClr val="00CC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003800" y="620713"/>
            <a:ext cx="38893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ea typeface="黑体" panose="02010609060101010101" pitchFamily="49" charset="-122"/>
              </a:rPr>
              <a:t>整体认读音节</a:t>
            </a:r>
            <a:endParaRPr lang="zh-CN" altLang="en-US" sz="4800" b="1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mtClean="0">
              <a:ea typeface="楷体" panose="02010609060101010101" pitchFamily="49" charset="-122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771775" y="616585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03350" y="4724400"/>
            <a:ext cx="8281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chemeClr val="accent2"/>
                </a:solidFill>
              </a:rPr>
              <a:t>弯弯月牙 </a:t>
            </a:r>
            <a:r>
              <a:rPr lang="en-US" altLang="zh-CN" sz="4800" b="1">
                <a:solidFill>
                  <a:schemeClr val="accent2"/>
                </a:solidFill>
              </a:rPr>
              <a:t>üe    üe   üe</a:t>
            </a:r>
            <a:endParaRPr lang="en-US" altLang="zh-CN" sz="4800" b="1">
              <a:solidFill>
                <a:schemeClr val="accent2"/>
              </a:solidFill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5456238" y="620713"/>
            <a:ext cx="286067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</a:t>
            </a:r>
            <a:r>
              <a:rPr lang="en-US" altLang="zh-CN" sz="18500">
                <a:solidFill>
                  <a:srgbClr val="FF0000"/>
                </a:solidFill>
              </a:rPr>
              <a:t>üe</a:t>
            </a:r>
            <a:endParaRPr lang="en-US" altLang="zh-CN" sz="18500">
              <a:solidFill>
                <a:srgbClr val="FF0000"/>
              </a:solidFill>
            </a:endParaRPr>
          </a:p>
        </p:txBody>
      </p:sp>
      <p:pic>
        <p:nvPicPr>
          <p:cNvPr id="35846" name="Picture 5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600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6"/>
          <p:cNvGrpSpPr/>
          <p:nvPr/>
        </p:nvGrpSpPr>
        <p:grpSpPr bwMode="auto">
          <a:xfrm>
            <a:off x="5651500" y="260350"/>
            <a:ext cx="2592388" cy="4191000"/>
            <a:chOff x="3016" y="963"/>
            <a:chExt cx="2223" cy="2640"/>
          </a:xfrm>
        </p:grpSpPr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>
              <a:off x="3016" y="2704"/>
              <a:ext cx="21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5850" name="Group 8"/>
            <p:cNvGrpSpPr/>
            <p:nvPr/>
          </p:nvGrpSpPr>
          <p:grpSpPr bwMode="auto">
            <a:xfrm>
              <a:off x="3016" y="963"/>
              <a:ext cx="2223" cy="2640"/>
              <a:chOff x="3016" y="963"/>
              <a:chExt cx="2223" cy="2640"/>
            </a:xfrm>
          </p:grpSpPr>
          <p:sp>
            <p:nvSpPr>
              <p:cNvPr id="35851" name="Line 9"/>
              <p:cNvSpPr>
                <a:spLocks noChangeShapeType="1"/>
              </p:cNvSpPr>
              <p:nvPr/>
            </p:nvSpPr>
            <p:spPr bwMode="auto">
              <a:xfrm>
                <a:off x="3016" y="1797"/>
                <a:ext cx="217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2" name="Line 10"/>
              <p:cNvSpPr>
                <a:spLocks noChangeShapeType="1"/>
              </p:cNvSpPr>
              <p:nvPr/>
            </p:nvSpPr>
            <p:spPr bwMode="auto">
              <a:xfrm>
                <a:off x="3016" y="3566"/>
                <a:ext cx="217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3" name="Line 11"/>
              <p:cNvSpPr>
                <a:spLocks noChangeShapeType="1"/>
              </p:cNvSpPr>
              <p:nvPr/>
            </p:nvSpPr>
            <p:spPr bwMode="auto">
              <a:xfrm>
                <a:off x="3016" y="981"/>
                <a:ext cx="222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4" name="Line 12"/>
              <p:cNvSpPr>
                <a:spLocks noChangeShapeType="1"/>
              </p:cNvSpPr>
              <p:nvPr/>
            </p:nvSpPr>
            <p:spPr bwMode="auto">
              <a:xfrm>
                <a:off x="3025" y="972"/>
                <a:ext cx="0" cy="263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5" name="Line 13"/>
              <p:cNvSpPr>
                <a:spLocks noChangeShapeType="1"/>
              </p:cNvSpPr>
              <p:nvPr/>
            </p:nvSpPr>
            <p:spPr bwMode="auto">
              <a:xfrm>
                <a:off x="5212" y="963"/>
                <a:ext cx="0" cy="263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090613" y="5424488"/>
            <a:ext cx="71532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b="1">
                <a:solidFill>
                  <a:srgbClr val="FF3300"/>
                </a:solidFill>
              </a:rPr>
              <a:t>üē  üé  üě  üè</a:t>
            </a:r>
            <a:endParaRPr lang="en-US" altLang="zh-CN" sz="8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14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模板网-WWW.1PPT.COM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noFill/>
        <a:ln w="25400" cmpd="sng">
          <a:solidFill>
            <a:srgbClr val="C00000"/>
          </a:solidFill>
          <a:round/>
        </a:ln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1768</Words>
  <Application>WPS 演示</Application>
  <PresentationFormat>全屏显示(4:3)</PresentationFormat>
  <Paragraphs>193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黑体</vt:lpstr>
      <vt:lpstr>楷体</vt:lpstr>
      <vt:lpstr>Calibri</vt:lpstr>
      <vt:lpstr>Calibri</vt:lpstr>
      <vt:lpstr>微软雅黑</vt:lpstr>
      <vt:lpstr>Century Gothic</vt:lpstr>
      <vt:lpstr>Segoe Print</vt:lpstr>
      <vt:lpstr>Comic Sans MS</vt:lpstr>
      <vt:lpstr>方正姚体</vt:lpstr>
      <vt:lpstr>Arial Unicode MS</vt:lpstr>
      <vt:lpstr>Times New Roman</vt:lpstr>
      <vt:lpstr>Comic Sans MS</vt:lpstr>
      <vt:lpstr>Dotum</vt:lpstr>
      <vt:lpstr>Malgun Gothic</vt:lpstr>
      <vt:lpstr>楷体_GB2312</vt:lpstr>
      <vt:lpstr>新宋体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小河弯弯（       ）。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</dc:description>
  <dc:subject>第一PPT模板网-WWW.1PPT.COM</dc:subject>
  <cp:lastModifiedBy>清菡</cp:lastModifiedBy>
  <cp:revision>17</cp:revision>
  <dcterms:created xsi:type="dcterms:W3CDTF">2012-10-17T12:57:00Z</dcterms:created>
  <dcterms:modified xsi:type="dcterms:W3CDTF">2019-09-18T06:38:45Z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